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3" r:id="rId2"/>
    <p:sldId id="284" r:id="rId3"/>
    <p:sldId id="294" r:id="rId4"/>
    <p:sldId id="295" r:id="rId5"/>
    <p:sldId id="288" r:id="rId6"/>
    <p:sldId id="259" r:id="rId7"/>
    <p:sldId id="300" r:id="rId8"/>
    <p:sldId id="281" r:id="rId9"/>
    <p:sldId id="278" r:id="rId10"/>
    <p:sldId id="289" r:id="rId11"/>
    <p:sldId id="290" r:id="rId12"/>
    <p:sldId id="299" r:id="rId13"/>
    <p:sldId id="292" r:id="rId14"/>
    <p:sldId id="257" r:id="rId15"/>
    <p:sldId id="269" r:id="rId16"/>
    <p:sldId id="280" r:id="rId17"/>
    <p:sldId id="268" r:id="rId18"/>
    <p:sldId id="271" r:id="rId19"/>
    <p:sldId id="273" r:id="rId20"/>
    <p:sldId id="274" r:id="rId21"/>
    <p:sldId id="293" r:id="rId22"/>
    <p:sldId id="272" r:id="rId23"/>
    <p:sldId id="296" r:id="rId24"/>
    <p:sldId id="262" r:id="rId25"/>
    <p:sldId id="266" r:id="rId26"/>
    <p:sldId id="265" r:id="rId27"/>
    <p:sldId id="260" r:id="rId28"/>
    <p:sldId id="301" r:id="rId29"/>
    <p:sldId id="263" r:id="rId30"/>
    <p:sldId id="264" r:id="rId31"/>
    <p:sldId id="267" r:id="rId32"/>
    <p:sldId id="256" r:id="rId33"/>
    <p:sldId id="298" r:id="rId34"/>
    <p:sldId id="297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8" autoAdjust="0"/>
    <p:restoredTop sz="94660"/>
  </p:normalViewPr>
  <p:slideViewPr>
    <p:cSldViewPr>
      <p:cViewPr>
        <p:scale>
          <a:sx n="125" d="100"/>
          <a:sy n="125" d="100"/>
        </p:scale>
        <p:origin x="1410" y="-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43934-5FD7-46D3-8471-FCF356F7FEE0}" type="datetimeFigureOut">
              <a:rPr lang="en-US" smtClean="0"/>
              <a:t>04-Oct-22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FAE-3E0C-4F97-AB1F-28E814490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8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used BONITA-PA to identify pathways that were dysregulated between pairs of conditions from the three datasets. Figure 2C shows a representative set of results comparing B cells grown at 1% oxygen with and without CyA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different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Different pathways are identified as being dysregulated in different datasets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similar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similarity between the pathways identified as being dysregulated shows that overall networks that are dysregulated can be identified by using different omics datasets (Conclusions: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picture more similar than gene level comparisons or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enrichr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comparisons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09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file:///C:/Users/Mukta%20Palshikar/Documents/GitHub/moBONITA/data/paintomics/paintomics_allResults.png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63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file:///C:/Users/Mukta%20Palshikar/Documents/GitHub/moBONITA/data/leapR/leapR_allResults.png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61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file:///C:/Users/Mukta%20Palshikar/Documents/GitHub/moBONITA/data/ActivePathways/ActivePathways_allResults.png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1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78E7-4C46-4D8D-939B-599789C73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60C45-D740-42E3-AFFA-8492A5F3C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CEA0-8178-4432-BC01-24E811DD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04-Oct-22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F9BE2-66AE-4076-A74A-7BEE6C8B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0450-7440-4462-B26B-64A86B19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72FE-B436-43AC-AA33-D42C0897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DBED2-98A5-4089-BFF6-1537CC000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5D32-34D9-4CD6-AC41-41B8F073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04-Oct-22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C27C-EC99-4BFE-B406-A53510B20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D33CF-4D27-4EF6-BD51-D812BFFF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7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9BF0B-C355-4E6C-8ADB-81F144A13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0B302-3B5C-4275-8727-D987425B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CC001-5E40-4CFB-88AF-9929D168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04-Oct-22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7B2FD-1FFC-4CEE-922F-19105F97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61F3D-C555-434D-B0D0-18D12C1D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4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DF0F-D730-4AF2-A1FB-7EAD7448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AF2DC-C8E2-4BD5-B867-A34A421E3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6502B-8810-4EFE-AFFD-A3EDDAE3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04-Oct-22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C014E-F1DE-4E14-9D7E-51C98801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0B085-41C9-4696-9D88-32198A6C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3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F5C7-637A-49BC-82ED-9294025B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56D0-951E-4A6E-8EFE-419537016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8132-3274-43F9-A275-A9616F1A2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04-Oct-22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340E7-9D39-4D96-AC8C-E9CDC4DD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A1B87-53D8-4A32-B88F-FCD3928C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2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8CF3-308F-4DCB-89A9-686EBFE4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4A9D-5364-41BC-8791-B64501790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4F973-8330-4ACE-B737-D2EE064FD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64BBA-5059-491B-BDE4-90BA2D6B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04-Oct-22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E3076-520E-4663-9128-0E89FFA9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00012-B4B4-4A45-AEB8-C4702165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2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2FAC-91A3-4FA6-828A-30ACDA66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F266F-CE9E-4F1D-BB10-892243D1C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BB6AD-936E-41A8-85AD-E90DF7496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4A25E-65B2-42DB-B542-B21CD5D40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18028-A162-4CC1-8E07-0B6A7D176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64C64A-F34C-40BD-A956-B3BEF06C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04-Oct-22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C1EDC-E9B6-48ED-9A66-FB8351D4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8DA92-3E20-4B14-AC50-7C3DACA2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6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AD27-E38D-4C39-9DD3-3AD55037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4B32C-CD57-4AED-948A-C6745E1F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04-Oct-22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D8A74-B9B6-488C-91B7-C9A6F7E9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1C562-3945-4D77-9090-4B0A58B0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5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047D8-A8C6-466E-8A64-40ECA412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04-Oct-22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FC6BF-6741-4039-8D97-259E59F3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77429-993B-420A-9965-372017A2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4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CBEF-A7B1-450C-8CC4-D3AD16ED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FB0D-E641-490B-AFF8-7F42E6023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42A41-57CB-469B-A0AD-6EADB1802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1C4D4-22EF-4E46-B560-EF4F08250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04-Oct-22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EE01F-AD49-4147-9FC7-883CA00A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85567-B6F9-4CA3-BB60-25ACDC34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F115-86D8-4106-AA60-2AE9520F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D8C318-1ED6-4C11-9569-6590E82F8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135F-1BC5-4D94-B37B-9C24D80AF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3A936-27C1-4BD6-B19F-F51755AB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04-Oct-22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D2A63-BB10-41C8-B599-5E201A99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535D7-C6F4-4DCB-9100-08CE234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65294-DBA7-4287-A29C-B48EC858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23068-2950-4F45-8247-65C3D1B41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88D3-83FB-4E43-93A7-23000D162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F0FBA-8932-444C-B6EC-3DF244253773}" type="datetimeFigureOut">
              <a:rPr lang="en-US" smtClean="0"/>
              <a:t>04-Oct-22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D6325-8D2F-4DE1-B73D-2992EC7C6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55BF-C118-4E1F-A950-D17C887DE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1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4AD1-ABC4-A089-EE24-85D241463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Executable network models of integrated multi-omics data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E9BDB-B821-0BCA-9361-B6C07846B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Mukta G. Palshikar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Xiaojun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Min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Alexander Crystal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Jiayue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Meng, Shannon Hilchey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Martin Zand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3,4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Juilee Thakar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1,4,5,6,7*</a:t>
            </a:r>
            <a:endParaRPr lang="en-US" sz="800" i="1" spc="5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 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Biophysics, Structural, and Computational Biology Program,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College of Arts, Sciences and Engineering,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3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Division of Nephrology, University of Rochester School of Medicine and Dentistry,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4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Clinical &amp; Translational Science Institute,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5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Biostatistics and Computational Biology,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6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Microbiology and Immunology,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7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Biomedical Genetics, University of Rochester School of Medicine and Dentistry, Rochester, USA.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5824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1EFB-B711-CD41-A8BE-25DBA64F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figures and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B14E-B140-D302-868E-F5B602AE4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23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1A6F63-7D0B-BCEA-7E7F-90E88FB03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674749"/>
              </p:ext>
            </p:extLst>
          </p:nvPr>
        </p:nvGraphicFramePr>
        <p:xfrm>
          <a:off x="533400" y="533400"/>
          <a:ext cx="7886700" cy="3526544"/>
        </p:xfrm>
        <a:graphic>
          <a:graphicData uri="http://schemas.openxmlformats.org/drawingml/2006/table">
            <a:tbl>
              <a:tblPr firstRow="1" firstCol="1" bandRow="1"/>
              <a:tblGrid>
                <a:gridCol w="1971675">
                  <a:extLst>
                    <a:ext uri="{9D8B030D-6E8A-4147-A177-3AD203B41FA5}">
                      <a16:colId xmlns:a16="http://schemas.microsoft.com/office/drawing/2014/main" val="3972830113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55839438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74409899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1494671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Oxygen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CyA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CXCL12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63791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109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333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20254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Transcriptomics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7362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7982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14250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268478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Phosphoproteomics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73184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033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29497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7433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61782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73142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13629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6601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78EDD06-94AA-C6DF-49E3-506F3E6A6B05}"/>
              </a:ext>
            </a:extLst>
          </p:cNvPr>
          <p:cNvSpPr txBox="1"/>
          <p:nvPr/>
        </p:nvSpPr>
        <p:spPr>
          <a:xfrm>
            <a:off x="381000" y="4495800"/>
            <a:ext cx="803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1 Experimental conditions in the three datasets from RAMOS B cells. Conditions that are in all datasets are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3263459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7907E-9ADA-3C11-437D-732EA3108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F0796-20DD-5A58-7227-09480ADF8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2" y="-18288"/>
            <a:ext cx="30861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20889-5B82-A567-CE49-CA721CE66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2" y="2895600"/>
            <a:ext cx="27432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03C6C3-5415-9AE4-2EE1-4D8C8880F9D7}"/>
              </a:ext>
            </a:extLst>
          </p:cNvPr>
          <p:cNvSpPr txBox="1"/>
          <p:nvPr/>
        </p:nvSpPr>
        <p:spPr>
          <a:xfrm>
            <a:off x="6286504" y="491433"/>
            <a:ext cx="2514594" cy="587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</a:t>
            </a:r>
            <a:r>
              <a:rPr lang="en-US" sz="12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unadjusted p-value &lt; 0.01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). Complete tables of DE genes and over-represented pathways may be found in Supplementary </a:t>
            </a:r>
            <a:r>
              <a: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Tables 2 and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respectively.</a:t>
            </a:r>
          </a:p>
        </p:txBody>
      </p:sp>
    </p:spTree>
    <p:extLst>
      <p:ext uri="{BB962C8B-B14F-4D97-AF65-F5344CB8AC3E}">
        <p14:creationId xmlns:p14="http://schemas.microsoft.com/office/powerpoint/2010/main" val="3765969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852830-11C5-A620-3C7B-A6A53DC72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659497"/>
              </p:ext>
            </p:extLst>
          </p:nvPr>
        </p:nvGraphicFramePr>
        <p:xfrm>
          <a:off x="1676400" y="1905000"/>
          <a:ext cx="5516970" cy="4467225"/>
        </p:xfrm>
        <a:graphic>
          <a:graphicData uri="http://schemas.openxmlformats.org/drawingml/2006/table">
            <a:tbl>
              <a:tblPr/>
              <a:tblGrid>
                <a:gridCol w="365760">
                  <a:extLst>
                    <a:ext uri="{9D8B030D-6E8A-4147-A177-3AD203B41FA5}">
                      <a16:colId xmlns:a16="http://schemas.microsoft.com/office/drawing/2014/main" val="2065932691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3329260296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240656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 b="1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Pathway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Code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096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MAPK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6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Chemokine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NF-kappa B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97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HIF-1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412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PI3K-Akt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75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VEGF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hsa04370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24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Cell adhesion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hsa04514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63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C-type lectin receptor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hsa04625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JAK-STAT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hsa04630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7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TNF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hsa04668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480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Leukocyte transendothelial migration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85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Regulation of actin cytoskeleton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hsa04810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1432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A60910-A81D-220A-F9AB-04A1F275B813}"/>
              </a:ext>
            </a:extLst>
          </p:cNvPr>
          <p:cNvSpPr txBox="1"/>
          <p:nvPr/>
        </p:nvSpPr>
        <p:spPr>
          <a:xfrm>
            <a:off x="457200" y="838200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2: KEGG Pathways involved in the HIF1A-mediated response of B cells to hypoxi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 and CyA</a:t>
            </a:r>
            <a:endParaRPr lang="en-US" sz="1800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60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4527D8-45E0-417C-B96C-64B50AEE766F}"/>
              </a:ext>
            </a:extLst>
          </p:cNvPr>
          <p:cNvSpPr txBox="1"/>
          <p:nvPr/>
        </p:nvSpPr>
        <p:spPr>
          <a:xfrm>
            <a:off x="7362825" y="76200"/>
            <a:ext cx="1704975" cy="595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Figure 2: 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inference from all three datasets Importance scores (Spearman correlations between 0.5 and 0.8, p &lt;&lt; 0.01). See Supplementar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y Table 3 for all correlation coefficients.</a:t>
            </a:r>
            <a:endParaRPr lang="en-US" sz="1600" i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33400"/>
            <a:ext cx="5378604" cy="53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60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Table 3: Spearman correlation between importance scores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899" y="2362200"/>
          <a:ext cx="7892450" cy="3352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78490">
                  <a:extLst>
                    <a:ext uri="{9D8B030D-6E8A-4147-A177-3AD203B41FA5}">
                      <a16:colId xmlns:a16="http://schemas.microsoft.com/office/drawing/2014/main" val="3298918141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1944449156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222093595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792323582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2761407592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Dataset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911088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0.494465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514685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0.494465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622406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10523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777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780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152400"/>
            <a:ext cx="9132254" cy="4876800"/>
            <a:chOff x="0" y="-76200"/>
            <a:chExt cx="9132254" cy="4876800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-76200"/>
              <a:ext cx="3047999" cy="4876800"/>
              <a:chOff x="0" y="0"/>
              <a:chExt cx="3047999" cy="48768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343505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042127" y="-76200"/>
              <a:ext cx="3047999" cy="4876800"/>
              <a:chOff x="3048000" y="0"/>
              <a:chExt cx="3047999" cy="48768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048000" y="0"/>
                <a:ext cx="33176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084255" y="-76200"/>
              <a:ext cx="3047999" cy="4876800"/>
              <a:chOff x="6084255" y="-76200"/>
              <a:chExt cx="3047999" cy="48768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255" y="-7620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084255" y="-76200"/>
                <a:ext cx="32915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31630" y="5410200"/>
            <a:ext cx="88677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3: Comparison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-PA to BONITA-PA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pathways identified from combination multi-omics data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three contrasts (A) 19%O2,CyA- vs 1%O2,CyA- (B) 1%O2,CyA+ vs 1%O2,CyA-  (C ) 19%O2,CyA- vs 1%O2,CyA+.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2009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078C1D-640D-4045-A826-46A66F5499CD}"/>
              </a:ext>
            </a:extLst>
          </p:cNvPr>
          <p:cNvSpPr txBox="1"/>
          <p:nvPr/>
        </p:nvSpPr>
        <p:spPr>
          <a:xfrm>
            <a:off x="109537" y="5486400"/>
            <a:ext cx="9001125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4: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and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All p-values are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Bonferroni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-corrected and are &lt; 0.01. The top 10 pathways with the lowest p-values are shown. A complete table of significantly dysregulated pathways may be found in the Supplementary Data (A) Transcriptomics (B) Proteomics (C ) Phosphoproteomics (D )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8100" y="228600"/>
            <a:ext cx="9144000" cy="4578350"/>
            <a:chOff x="-4572000" y="152400"/>
            <a:chExt cx="13716000" cy="68675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0" y="152400"/>
              <a:ext cx="3429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52400"/>
              <a:ext cx="34290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39883" y="161925"/>
              <a:ext cx="34290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72000" y="161925"/>
              <a:ext cx="3429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572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Supplementary File 1: </a:t>
            </a:r>
            <a:r>
              <a:rPr lang="en-US" dirty="0" err="1"/>
              <a:t>mBONITA</a:t>
            </a:r>
            <a:r>
              <a:rPr lang="en-US" dirty="0"/>
              <a:t>-PA results Excel workbook - pvalues_concatenated_20220816</a:t>
            </a:r>
          </a:p>
          <a:p>
            <a:r>
              <a:rPr lang="en-US" dirty="0"/>
              <a:t>Supplementary File 2: </a:t>
            </a:r>
            <a:r>
              <a:rPr lang="en-US" dirty="0" err="1"/>
              <a:t>PaintOmics</a:t>
            </a:r>
            <a:r>
              <a:rPr lang="en-US" dirty="0"/>
              <a:t> results (paintomics_allResults.csv)</a:t>
            </a:r>
          </a:p>
          <a:p>
            <a:r>
              <a:rPr lang="en-US" dirty="0"/>
              <a:t>Supplementary File 3: </a:t>
            </a:r>
            <a:r>
              <a:rPr lang="en-US" dirty="0" err="1"/>
              <a:t>leapR</a:t>
            </a:r>
            <a:r>
              <a:rPr lang="en-US" dirty="0"/>
              <a:t> results (leapR_allResults.csv)</a:t>
            </a:r>
          </a:p>
          <a:p>
            <a:r>
              <a:rPr lang="en-US" dirty="0"/>
              <a:t>Supplementary File 4: CAMERA results (camera_allResults.csv)</a:t>
            </a:r>
          </a:p>
          <a:p>
            <a:r>
              <a:rPr lang="en-US" dirty="0"/>
              <a:t>Supplementary File 5: </a:t>
            </a:r>
            <a:r>
              <a:rPr lang="en-US" dirty="0" err="1"/>
              <a:t>ActivePathways</a:t>
            </a:r>
            <a:r>
              <a:rPr lang="en-US" dirty="0"/>
              <a:t> results (activePathways_allResults.csv)</a:t>
            </a:r>
          </a:p>
          <a:p>
            <a:r>
              <a:rPr lang="en-US" dirty="0"/>
              <a:t>Supplementary File 6: BONITA results</a:t>
            </a:r>
          </a:p>
          <a:p>
            <a:r>
              <a:rPr lang="en-US" dirty="0"/>
              <a:t>Supplementary File 7: </a:t>
            </a:r>
            <a:r>
              <a:rPr lang="en-US" dirty="0" err="1"/>
              <a:t>multiGSEA</a:t>
            </a:r>
            <a:r>
              <a:rPr lang="en-US" dirty="0"/>
              <a:t> results (multiGSEA_allResults.csv)</a:t>
            </a:r>
          </a:p>
        </p:txBody>
      </p:sp>
    </p:spTree>
    <p:extLst>
      <p:ext uri="{BB962C8B-B14F-4D97-AF65-F5344CB8AC3E}">
        <p14:creationId xmlns:p14="http://schemas.microsoft.com/office/powerpoint/2010/main" val="3232239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73074"/>
          </a:xfrm>
        </p:spPr>
        <p:txBody>
          <a:bodyPr>
            <a:normAutofit fontScale="90000"/>
          </a:bodyPr>
          <a:lstStyle/>
          <a:p>
            <a:r>
              <a:rPr lang="en-US" dirty="0"/>
              <a:t>Supplementary Figure 5: </a:t>
            </a:r>
            <a:r>
              <a:rPr lang="en-US" dirty="0" err="1"/>
              <a:t>paintOMICS</a:t>
            </a:r>
            <a:r>
              <a:rPr lang="en-US" dirty="0"/>
              <a:t>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0" y="865518"/>
            <a:ext cx="6934199" cy="577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9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A0C8-B9B7-5EDE-0EAF-9A9281D5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31591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 of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C329-93A8-3C0C-186F-2F26C499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09600"/>
            <a:ext cx="8458200" cy="5791200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Multi-omics network modeling and pathway enrichment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Outline methods for data </a:t>
            </a: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en-US" sz="1200" dirty="0"/>
              <a:t>, rule inference, node modulation scores, and pathway analysis (Figure 1)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in RAMOS B cells (pathway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Supplement – transcriptomics data analysis (Supplementary Figure 1)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Correlation between omics datasets (Figure 2A and B)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multiomics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data (Figure 2C 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signaling network 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Node importance score: show a case study of a LSP1/HIF1A-centric signaling network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Benchmarking of </a:t>
            </a:r>
            <a:r>
              <a:rPr lang="en-US" sz="1200" dirty="0" err="1"/>
              <a:t>mBONITA</a:t>
            </a:r>
            <a:endParaRPr lang="en-US" sz="1200" dirty="0"/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Rule inference:  Supplement - show that </a:t>
            </a:r>
            <a:r>
              <a:rPr lang="en-US" sz="1200" dirty="0" err="1"/>
              <a:t>mBONITA</a:t>
            </a:r>
            <a:r>
              <a:rPr lang="en-US" sz="1200" dirty="0"/>
              <a:t> identifies a smaller rule set from combined omics data than from individual datasets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Pathway analysis:</a:t>
            </a: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more significant pathways than: 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PaintOmics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LeapR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ActivePathways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CAMERA: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a typeface="Times New Roman" panose="02020603050405020304" pitchFamily="18" charset="0"/>
              </a:rPr>
              <a:t>BONITA (TBD)</a:t>
            </a:r>
          </a:p>
          <a:p>
            <a:pPr marL="1371600" lvl="4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Show </a:t>
            </a:r>
            <a:r>
              <a:rPr lang="en-US" sz="1200" dirty="0">
                <a:ea typeface="Times New Roman" panose="02020603050405020304" pitchFamily="18" charset="0"/>
              </a:rPr>
              <a:t>pathways in supplement figures &amp; tables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different node importance scores from BONITA: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/>
              <a:t>Supplement – low correlations between node importance score from single omics and multi-omics data (</a:t>
            </a:r>
            <a:r>
              <a:rPr lang="en-US" sz="1200" dirty="0" err="1"/>
              <a:t>ie</a:t>
            </a:r>
            <a:r>
              <a:rPr lang="en-US" sz="1200" dirty="0"/>
              <a:t>, a comparison to </a:t>
            </a:r>
            <a:r>
              <a:rPr lang="en-US" sz="1200" dirty="0" err="1"/>
              <a:t>mBONITA</a:t>
            </a:r>
            <a:r>
              <a:rPr lang="en-US" sz="12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815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6200"/>
            <a:ext cx="7886700" cy="1325563"/>
          </a:xfrm>
        </p:spPr>
        <p:txBody>
          <a:bodyPr/>
          <a:lstStyle/>
          <a:p>
            <a:r>
              <a:rPr lang="en-US" dirty="0"/>
              <a:t>Supplementary Figure 6: </a:t>
            </a:r>
            <a:r>
              <a:rPr lang="en-US" dirty="0" err="1"/>
              <a:t>leapR</a:t>
            </a:r>
            <a:r>
              <a:rPr lang="en-US" dirty="0"/>
              <a:t>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945C9-D54E-A033-FCB0-418B798B7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0" y="1066800"/>
            <a:ext cx="5943599" cy="49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0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E63C-3209-1FFF-62A4-2F4313C8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7: </a:t>
            </a:r>
            <a:r>
              <a:rPr lang="en-US" dirty="0" err="1"/>
              <a:t>ActivePathways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E7A64-6409-E21F-D6E2-B64D5A675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1640" y="1447800"/>
            <a:ext cx="5760719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00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8: CAMERA + Fisher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A24EF-5E65-5C7D-A426-1382CFED6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600" y="1603373"/>
            <a:ext cx="58674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33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315200" cy="1325563"/>
          </a:xfrm>
        </p:spPr>
        <p:txBody>
          <a:bodyPr/>
          <a:lstStyle/>
          <a:p>
            <a:r>
              <a:rPr lang="en-US" dirty="0"/>
              <a:t>Supplementary Figure 9: </a:t>
            </a:r>
            <a:r>
              <a:rPr lang="en-US" dirty="0" err="1"/>
              <a:t>multiGSEA</a:t>
            </a:r>
            <a:r>
              <a:rPr lang="en-US" dirty="0"/>
              <a:t> results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9125" y="2057400"/>
            <a:ext cx="731519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178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C253-6178-4416-8727-AD89B4FE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Drafts of figures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1D408-62F0-4ED4-8464-B303E7A6C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90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24000"/>
            <a:ext cx="3752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6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771B9-FDD2-4B17-A33B-C6C1723E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F92AD1-B226-4E66-8626-7C82FF75BBA1}"/>
              </a:ext>
            </a:extLst>
          </p:cNvPr>
          <p:cNvSpPr txBox="1"/>
          <p:nvPr/>
        </p:nvSpPr>
        <p:spPr>
          <a:xfrm>
            <a:off x="457200" y="3757524"/>
            <a:ext cx="7943850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Alternate for Figure 5: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(a) Proteomics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Bonferonni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-adjusted p value &lt; 0.001) (b) Transcriptomics (unadjusted p value &lt; 0.05) (c) Phosphoproteomics (unadjusted p value &lt; 0.05).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 TO BE ADDED.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Multiomics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Contrasts are color-coded as shown in the legend. </a:t>
            </a:r>
          </a:p>
        </p:txBody>
      </p:sp>
    </p:spTree>
    <p:extLst>
      <p:ext uri="{BB962C8B-B14F-4D97-AF65-F5344CB8AC3E}">
        <p14:creationId xmlns:p14="http://schemas.microsoft.com/office/powerpoint/2010/main" val="3819233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FDAA6DE-AD55-40CF-B076-052E36808575}"/>
              </a:ext>
            </a:extLst>
          </p:cNvPr>
          <p:cNvGrpSpPr/>
          <p:nvPr/>
        </p:nvGrpSpPr>
        <p:grpSpPr>
          <a:xfrm>
            <a:off x="1524753" y="914400"/>
            <a:ext cx="6094494" cy="4064000"/>
            <a:chOff x="727722" y="719666"/>
            <a:chExt cx="8125992" cy="5418667"/>
          </a:xfrm>
        </p:grpSpPr>
        <p:grpSp>
          <p:nvGrpSpPr>
            <p:cNvPr id="4" name="Group 3"/>
            <p:cNvGrpSpPr/>
            <p:nvPr/>
          </p:nvGrpSpPr>
          <p:grpSpPr>
            <a:xfrm>
              <a:off x="727722" y="719666"/>
              <a:ext cx="8125992" cy="5418667"/>
              <a:chOff x="2034007" y="719666"/>
              <a:chExt cx="8125992" cy="5418667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034007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Collect multi-omics data</a:t>
                </a: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4877976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a consensus rule set</a:t>
                </a: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724018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dysregulated pathways</a:t>
                </a: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7922038" y="471990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Ranked dysregulated pathways</a:t>
                </a: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7922039" y="2284734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Node modulation scores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5058148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Consensus set of logic rules</a:t>
                </a:r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24910531">
                <a:off x="3935727" y="3530002"/>
                <a:ext cx="1428866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9" tIns="-14086" rIns="518558" bIns="-14086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2202235" y="245047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Proteomics</a:t>
                </a:r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21600000">
                <a:off x="4242173" y="4116484"/>
                <a:ext cx="815976" cy="33882"/>
              </a:xfrm>
              <a:custGeom>
                <a:avLst/>
                <a:gdLst>
                  <a:gd name="connsiteX0" fmla="*/ 0 w 815975"/>
                  <a:gd name="connsiteY0" fmla="*/ 16940 h 33881"/>
                  <a:gd name="connsiteX1" fmla="*/ 815975 w 815975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5975" h="33881">
                    <a:moveTo>
                      <a:pt x="815975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00216" tIns="-2594" rIns="300218" bIns="-2594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2202235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Phosphoproteomics</a:t>
                </a:r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18289469">
                <a:off x="3935727" y="4702966"/>
                <a:ext cx="1428867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8" tIns="-14085" rIns="518559" bIns="-14087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2202235" y="4796405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Transcriptomics</a:t>
                </a:r>
              </a:p>
            </p:txBody>
          </p:sp>
        </p:grp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B1EB6FC3-2BAF-4684-8B97-D855D6038168}"/>
                </a:ext>
              </a:extLst>
            </p:cNvPr>
            <p:cNvSpPr/>
            <p:nvPr/>
          </p:nvSpPr>
          <p:spPr>
            <a:xfrm>
              <a:off x="6615754" y="3470445"/>
              <a:ext cx="2039937" cy="1019968"/>
            </a:xfrm>
            <a:custGeom>
              <a:avLst/>
              <a:gdLst>
                <a:gd name="connsiteX0" fmla="*/ 0 w 2039937"/>
                <a:gd name="connsiteY0" fmla="*/ 101997 h 1019968"/>
                <a:gd name="connsiteX1" fmla="*/ 101997 w 2039937"/>
                <a:gd name="connsiteY1" fmla="*/ 0 h 1019968"/>
                <a:gd name="connsiteX2" fmla="*/ 1937940 w 2039937"/>
                <a:gd name="connsiteY2" fmla="*/ 0 h 1019968"/>
                <a:gd name="connsiteX3" fmla="*/ 2039937 w 2039937"/>
                <a:gd name="connsiteY3" fmla="*/ 101997 h 1019968"/>
                <a:gd name="connsiteX4" fmla="*/ 2039937 w 2039937"/>
                <a:gd name="connsiteY4" fmla="*/ 917971 h 1019968"/>
                <a:gd name="connsiteX5" fmla="*/ 1937940 w 2039937"/>
                <a:gd name="connsiteY5" fmla="*/ 1019968 h 1019968"/>
                <a:gd name="connsiteX6" fmla="*/ 101997 w 2039937"/>
                <a:gd name="connsiteY6" fmla="*/ 1019968 h 1019968"/>
                <a:gd name="connsiteX7" fmla="*/ 0 w 2039937"/>
                <a:gd name="connsiteY7" fmla="*/ 917971 h 1019968"/>
                <a:gd name="connsiteX8" fmla="*/ 0 w 2039937"/>
                <a:gd name="connsiteY8" fmla="*/ 101997 h 10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9937" h="1019968">
                  <a:moveTo>
                    <a:pt x="0" y="101997"/>
                  </a:moveTo>
                  <a:cubicBezTo>
                    <a:pt x="0" y="45666"/>
                    <a:pt x="45666" y="0"/>
                    <a:pt x="101997" y="0"/>
                  </a:cubicBezTo>
                  <a:lnTo>
                    <a:pt x="1937940" y="0"/>
                  </a:lnTo>
                  <a:cubicBezTo>
                    <a:pt x="1994271" y="0"/>
                    <a:pt x="2039937" y="45666"/>
                    <a:pt x="2039937" y="101997"/>
                  </a:cubicBezTo>
                  <a:lnTo>
                    <a:pt x="2039937" y="917971"/>
                  </a:lnTo>
                  <a:cubicBezTo>
                    <a:pt x="2039937" y="974302"/>
                    <a:pt x="1994271" y="1019968"/>
                    <a:pt x="1937940" y="1019968"/>
                  </a:cubicBezTo>
                  <a:lnTo>
                    <a:pt x="101997" y="1019968"/>
                  </a:lnTo>
                  <a:cubicBezTo>
                    <a:pt x="45666" y="1019968"/>
                    <a:pt x="0" y="974302"/>
                    <a:pt x="0" y="917971"/>
                  </a:cubicBezTo>
                  <a:lnTo>
                    <a:pt x="0" y="10199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978" tIns="30978" rIns="30978" bIns="30978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dirty="0"/>
                <a:t>Dysregulated subnetworks</a:t>
              </a: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6083F061-7F3F-446B-9A34-853AC65156BF}"/>
                </a:ext>
              </a:extLst>
            </p:cNvPr>
            <p:cNvSpPr/>
            <p:nvPr/>
          </p:nvSpPr>
          <p:spPr>
            <a:xfrm rot="18289469" flipH="1">
              <a:off x="5478264" y="3453503"/>
              <a:ext cx="1428866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9" tIns="-14086" rIns="518558" bIns="-14086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3097886-E910-433F-8E3D-F476E66EC637}"/>
                </a:ext>
              </a:extLst>
            </p:cNvPr>
            <p:cNvSpPr/>
            <p:nvPr/>
          </p:nvSpPr>
          <p:spPr>
            <a:xfrm>
              <a:off x="5766400" y="4039985"/>
              <a:ext cx="815976" cy="33882"/>
            </a:xfrm>
            <a:custGeom>
              <a:avLst/>
              <a:gdLst>
                <a:gd name="connsiteX0" fmla="*/ 0 w 815975"/>
                <a:gd name="connsiteY0" fmla="*/ 16940 h 33881"/>
                <a:gd name="connsiteX1" fmla="*/ 815975 w 815975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975" h="33881">
                  <a:moveTo>
                    <a:pt x="815975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0216" tIns="-2594" rIns="300218" bIns="-2594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5900BE17-1809-44C6-B875-9A3582A708F0}"/>
                </a:ext>
              </a:extLst>
            </p:cNvPr>
            <p:cNvSpPr/>
            <p:nvPr/>
          </p:nvSpPr>
          <p:spPr>
            <a:xfrm rot="3310531" flipH="1">
              <a:off x="5473861" y="4639212"/>
              <a:ext cx="1428867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8" tIns="-14085" rIns="518559" bIns="-14087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</p:grpSp>
    </p:spTree>
    <p:extLst>
      <p:ext uri="{BB962C8B-B14F-4D97-AF65-F5344CB8AC3E}">
        <p14:creationId xmlns:p14="http://schemas.microsoft.com/office/powerpoint/2010/main" val="4187763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16839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3060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695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8832F6-E500-0093-EC5A-7664C2277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251" y="1311895"/>
            <a:ext cx="3657600" cy="235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92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11939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3461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491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1505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06" y="1687586"/>
            <a:ext cx="3090496" cy="19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7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 fontScale="77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1: </a:t>
            </a:r>
            <a:r>
              <a:rPr lang="en-US" dirty="0" err="1"/>
              <a:t>moBONITA</a:t>
            </a:r>
            <a:r>
              <a:rPr lang="en-US" dirty="0"/>
              <a:t> integrates information from multiple omics datasets to learn a consensus set of logic rules for simulation and perturbation of prior knowledge networks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2: </a:t>
            </a:r>
            <a:r>
              <a:rPr lang="en-US" dirty="0" err="1"/>
              <a:t>mBONITA</a:t>
            </a:r>
            <a:r>
              <a:rPr lang="en-US" dirty="0"/>
              <a:t> identifies mechanisms of hypoxia-mediated chemotaxis from a multi-omics dataset from RAMOS B cells grown under three conditions (A) 1505 genes were profiled in all three omics datasets (median log2-abundance &gt; 0) (B) The multi-omics datasets showed low inter-dataset correlations. Distinct experimental conditions are indicated by colors and shapes as shown in the legend. (C ) KEGG pathways identified by </a:t>
            </a:r>
            <a:r>
              <a:rPr lang="en-US" dirty="0" err="1"/>
              <a:t>mBONITA</a:t>
            </a:r>
            <a:r>
              <a:rPr lang="en-US" dirty="0"/>
              <a:t> as significantly </a:t>
            </a:r>
            <a:r>
              <a:rPr lang="en-US" dirty="0" err="1"/>
              <a:t>dyresgulated</a:t>
            </a:r>
            <a:r>
              <a:rPr lang="en-US" dirty="0"/>
              <a:t> in the three contrasts.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3: Pathway-based prioritization of genes in a signaling network with </a:t>
            </a:r>
            <a:r>
              <a:rPr lang="en-US" dirty="0" err="1"/>
              <a:t>mBONITA</a:t>
            </a:r>
            <a:r>
              <a:rPr lang="en-US" dirty="0"/>
              <a:t>. Node importance score: show a case study of a LSP1/HIF1A-centric signaling network (TO BE DONE). (A) Network figure (B) </a:t>
            </a:r>
            <a:r>
              <a:rPr lang="en-US" dirty="0" err="1"/>
              <a:t>Heatmap</a:t>
            </a:r>
            <a:r>
              <a:rPr lang="en-US" dirty="0"/>
              <a:t> of node modulation scores. This is a placeholder/draft figure showing node modulation scores for each dataset/contrast combination for the B cell receptor signaling network. NB – this is just IS * RA, need to multiply by </a:t>
            </a:r>
            <a:r>
              <a:rPr lang="en-US" dirty="0" err="1"/>
              <a:t>std.dev</a:t>
            </a:r>
            <a:r>
              <a:rPr lang="en-US" dirty="0"/>
              <a:t> as well.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4: Benchmarking of </a:t>
            </a:r>
            <a:r>
              <a:rPr lang="en-US" dirty="0" err="1"/>
              <a:t>mBONITA</a:t>
            </a:r>
            <a:r>
              <a:rPr lang="en-US" dirty="0"/>
              <a:t>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4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E3A2C-52CA-4DC6-9E0D-827C0CB51751}"/>
              </a:ext>
            </a:extLst>
          </p:cNvPr>
          <p:cNvSpPr txBox="1"/>
          <p:nvPr/>
        </p:nvSpPr>
        <p:spPr>
          <a:xfrm>
            <a:off x="571500" y="4876800"/>
            <a:ext cx="8000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2, part 2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( C) Correlation networks constructed using three multi-omics datasets showed little overlap between edges. (D) The genes involved in the overlapping edges between datasets were enriched for gene sets related to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x,y,z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Enrichment analysis for other intersections are shown in the supplement.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14400" y="1066800"/>
            <a:ext cx="3554276" cy="2286198"/>
            <a:chOff x="1017724" y="1142802"/>
            <a:chExt cx="3554276" cy="22861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724" y="1142802"/>
              <a:ext cx="3554276" cy="228619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17724" y="114280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758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E43C00-DE57-47AC-B76B-B7F4BDB6DD6E}"/>
              </a:ext>
            </a:extLst>
          </p:cNvPr>
          <p:cNvSpPr txBox="1"/>
          <p:nvPr/>
        </p:nvSpPr>
        <p:spPr>
          <a:xfrm>
            <a:off x="5459541" y="1737928"/>
            <a:ext cx="3733800" cy="3659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 (old):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(unadjusted p-value &lt; 0.05). Complete tables of DE genes and over-represented pathways may be found in the Supplementary Data. 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04E3C03-5646-4797-AF58-4DF66C3F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5383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50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842C52-E2A5-C422-B440-771525C6CD4F}"/>
              </a:ext>
            </a:extLst>
          </p:cNvPr>
          <p:cNvGrpSpPr>
            <a:grpSpLocks noChangeAspect="1"/>
          </p:cNvGrpSpPr>
          <p:nvPr/>
        </p:nvGrpSpPr>
        <p:grpSpPr>
          <a:xfrm>
            <a:off x="1029013" y="-19503"/>
            <a:ext cx="6695268" cy="5505903"/>
            <a:chOff x="152400" y="417864"/>
            <a:chExt cx="9144000" cy="751963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983094"/>
              <a:ext cx="2994333" cy="329693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44058" y="4949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45859" y="417864"/>
              <a:ext cx="309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0160" y="430564"/>
              <a:ext cx="5249111" cy="4359018"/>
            </a:xfrm>
            <a:prstGeom prst="rect">
              <a:avLst/>
            </a:prstGeom>
          </p:spPr>
        </p:pic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2B0D851C-D28B-0F55-7730-9CD03DDE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4889500"/>
              <a:ext cx="9144000" cy="304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C76E4-8346-834F-4DBC-6C891A3BFE5F}"/>
                </a:ext>
              </a:extLst>
            </p:cNvPr>
            <p:cNvSpPr txBox="1"/>
            <p:nvPr/>
          </p:nvSpPr>
          <p:spPr>
            <a:xfrm>
              <a:off x="187725" y="4812445"/>
              <a:ext cx="447053" cy="504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94FF9-6568-B0BD-E1B7-909D10D47340}"/>
                </a:ext>
              </a:extLst>
            </p:cNvPr>
            <p:cNvSpPr txBox="1"/>
            <p:nvPr/>
          </p:nvSpPr>
          <p:spPr>
            <a:xfrm>
              <a:off x="2467015" y="5679559"/>
              <a:ext cx="1070824" cy="378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Contrasts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768901-BF6D-93DB-2E46-84CFA6F008C9}"/>
              </a:ext>
            </a:extLst>
          </p:cNvPr>
          <p:cNvSpPr txBox="1"/>
          <p:nvPr/>
        </p:nvSpPr>
        <p:spPr>
          <a:xfrm>
            <a:off x="3966535" y="3290500"/>
            <a:ext cx="820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Color key: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71AB-37ED-79C3-EC77-F6D3BF701D0C}"/>
              </a:ext>
            </a:extLst>
          </p:cNvPr>
          <p:cNvSpPr txBox="1"/>
          <p:nvPr/>
        </p:nvSpPr>
        <p:spPr>
          <a:xfrm>
            <a:off x="862459" y="5557052"/>
            <a:ext cx="784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ulti-omics dataset from RAMOS B cells grown under three conditions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r>
              <a:rPr lang="en-US" sz="1200" dirty="0">
                <a:ea typeface="Times New Roman" panose="02020603050405020304" pitchFamily="18" charset="0"/>
              </a:rPr>
              <a:t> (C )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set sizes (ERS) for each omics dataset and for the concatenated dataset.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(D )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KEGG p</a:t>
            </a:r>
            <a:r>
              <a:rPr lang="en-US" sz="1200" dirty="0">
                <a:cs typeface="Arial" panose="020B0604020202020204" pitchFamily="34" charset="0"/>
              </a:rPr>
              <a:t>athways identified by </a:t>
            </a:r>
            <a:r>
              <a:rPr lang="en-US" sz="1200" dirty="0" err="1">
                <a:cs typeface="Arial" panose="020B0604020202020204" pitchFamily="34" charset="0"/>
              </a:rPr>
              <a:t>mBONITA</a:t>
            </a:r>
            <a:r>
              <a:rPr lang="en-US" sz="1200" dirty="0">
                <a:cs typeface="Arial" panose="020B0604020202020204" pitchFamily="34" charset="0"/>
              </a:rPr>
              <a:t> as significantly </a:t>
            </a:r>
            <a:r>
              <a:rPr lang="en-US" sz="1200" dirty="0" err="1">
                <a:cs typeface="Arial" panose="020B0604020202020204" pitchFamily="34" charset="0"/>
              </a:rPr>
              <a:t>dyresgulated</a:t>
            </a:r>
            <a:r>
              <a:rPr lang="en-US" sz="1200" dirty="0">
                <a:cs typeface="Arial" panose="020B0604020202020204" pitchFamily="34" charset="0"/>
              </a:rPr>
              <a:t> in the three contrasts. Pathways are defined as differentially regulated if the </a:t>
            </a:r>
            <a:r>
              <a:rPr lang="en-US" sz="1200" dirty="0" err="1">
                <a:cs typeface="Arial" panose="020B0604020202020204" pitchFamily="34" charset="0"/>
              </a:rPr>
              <a:t>Benjamini</a:t>
            </a:r>
            <a:r>
              <a:rPr lang="en-US" sz="1200" dirty="0">
                <a:cs typeface="Arial" panose="020B0604020202020204" pitchFamily="34" charset="0"/>
              </a:rPr>
              <a:t>-Hochberg corrected p-value &lt; 0.05.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16C6CC-CEB8-0439-63B1-FCAB4AB07EA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17" y="46648"/>
            <a:ext cx="755529" cy="3191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12278-F83C-753D-764A-5017D8529ED0}"/>
              </a:ext>
            </a:extLst>
          </p:cNvPr>
          <p:cNvSpPr txBox="1"/>
          <p:nvPr/>
        </p:nvSpPr>
        <p:spPr>
          <a:xfrm>
            <a:off x="6942744" y="46648"/>
            <a:ext cx="225590" cy="270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32125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D051C-8B8C-DFED-731D-A48C2E7A668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64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4EFEC389-9FC2-5B85-73F6-F2BEB44EBDF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1" y="609600"/>
            <a:ext cx="5486400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B0CAEF-172D-A003-9B02-9A8DC6F6525F}"/>
              </a:ext>
            </a:extLst>
          </p:cNvPr>
          <p:cNvSpPr txBox="1"/>
          <p:nvPr/>
        </p:nvSpPr>
        <p:spPr>
          <a:xfrm>
            <a:off x="6400800" y="2743200"/>
            <a:ext cx="249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between and distributions of components of the node modulation score</a:t>
            </a:r>
          </a:p>
        </p:txBody>
      </p:sp>
    </p:spTree>
    <p:extLst>
      <p:ext uri="{BB962C8B-B14F-4D97-AF65-F5344CB8AC3E}">
        <p14:creationId xmlns:p14="http://schemas.microsoft.com/office/powerpoint/2010/main" val="422387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Materials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/>
              <a:t>Supplementary Table 1 Experimental conditions in the three datasets from RAMOS B cells. Conditions that are in all datasets are highlighted in red.</a:t>
            </a:r>
          </a:p>
          <a:p>
            <a:pPr>
              <a:lnSpc>
                <a:spcPct val="100000"/>
              </a:lnSpc>
            </a:pPr>
            <a:r>
              <a:rPr lang="en-US" sz="800" dirty="0" err="1"/>
              <a:t>Suppplementary</a:t>
            </a:r>
            <a:r>
              <a:rPr lang="en-US" sz="800" dirty="0"/>
              <a:t> Figure 1: Transcriptomics analysis of RAMOS B cells grown under three conditions. (A) Numbers of differentially expressed genes identified by DESeq2 in all three contrasts (absolute log2-fold change &gt; 0.5 and </a:t>
            </a:r>
            <a:r>
              <a:rPr lang="en-US" sz="800" dirty="0" err="1"/>
              <a:t>Bonferroni</a:t>
            </a:r>
            <a:r>
              <a:rPr lang="en-US" sz="800" dirty="0"/>
              <a:t>-adjusted p-value &lt; 0.05) (B) z-scored RPM values of DE genes identified in all/any contrast. Experimental conditions are indicated by colors as shown in the legend. (C ) Over-representation analysis of DE genes in all three contrasts (unadjusted p-value &lt; 0.05). Complete tables of DE genes and over-represented pathways may be found in the Supplementary Data.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2: KEGG Pathways involved in the HIF1A-mediated response of B cells to hypoxia and CyA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2: Rule inference from all three datasets – (A) Rule set sizes, (B) Importance scores (Spearman correlations between 0.5 and 0.8, p &lt;&lt; 0.01). See Supplementary Table 3 for all correlation coefficients.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3: Spearman correlation between importance scores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3: Comparison of </a:t>
            </a:r>
            <a:r>
              <a:rPr lang="en-US" sz="800" dirty="0" err="1"/>
              <a:t>mBONITA</a:t>
            </a:r>
            <a:r>
              <a:rPr lang="en-US" sz="800" dirty="0"/>
              <a:t>-PA to BONITA-PA Numbers of differentially regulated pathways identified from combination multi-omics data by </a:t>
            </a:r>
            <a:r>
              <a:rPr lang="en-US" sz="800" dirty="0" err="1"/>
              <a:t>mBONITA</a:t>
            </a:r>
            <a:r>
              <a:rPr lang="en-US" sz="800" dirty="0"/>
              <a:t> in three contrasts (A) 19%O2,CyA- vs 1%O2,CyA- (B) 1%O2,CyA+ vs 1%O2,CyA-  (C ) 19%O2,CyA- vs 1%O2,CyA+. Pathways are defined as differentially regulated if the </a:t>
            </a:r>
            <a:r>
              <a:rPr lang="en-US" sz="800" dirty="0" err="1"/>
              <a:t>Benjamini</a:t>
            </a:r>
            <a:r>
              <a:rPr lang="en-US" sz="800" dirty="0"/>
              <a:t>-Hochberg corrected p-value &lt; 0.05.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4: Pathway analysis with Bonita. All p-values are </a:t>
            </a:r>
            <a:r>
              <a:rPr lang="en-US" sz="800" dirty="0" err="1"/>
              <a:t>Bonferroni</a:t>
            </a:r>
            <a:r>
              <a:rPr lang="en-US" sz="800" dirty="0"/>
              <a:t>-corrected and are &lt; 0.01. The top 10 pathways with the lowest p-values are shown. A complete table of significantly dysregulated pathways may be found in the Supplementary Data. (a) Proteomics (top 10 pathways with the lowest p-values are shown) (b) Phosphoproteomics (top 10 pathways with the lowest p-values are shown) (c) Transcriptomics (top 4 pathways with the lowest p-values are shown) (d) TO BE ADDED. </a:t>
            </a:r>
            <a:r>
              <a:rPr lang="en-US" sz="800" dirty="0" err="1"/>
              <a:t>Multiomics</a:t>
            </a:r>
            <a:r>
              <a:rPr lang="en-US" sz="800" dirty="0"/>
              <a:t> network. Contrasts are color-coded as shown in the legend.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1: </a:t>
            </a:r>
            <a:r>
              <a:rPr lang="en-US" sz="800" dirty="0" err="1"/>
              <a:t>mBONITA</a:t>
            </a:r>
            <a:r>
              <a:rPr lang="en-US" sz="800" dirty="0"/>
              <a:t>-PA results Excel workbook - pvalues_concatenated_20220816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2: </a:t>
            </a:r>
            <a:r>
              <a:rPr lang="en-US" sz="800" dirty="0" err="1"/>
              <a:t>PaintOmics</a:t>
            </a:r>
            <a:r>
              <a:rPr lang="en-US" sz="800" dirty="0"/>
              <a:t> results (paintomics_allResults.csv)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3: </a:t>
            </a:r>
            <a:r>
              <a:rPr lang="en-US" sz="800" dirty="0" err="1"/>
              <a:t>leapR</a:t>
            </a:r>
            <a:r>
              <a:rPr lang="en-US" sz="800" dirty="0"/>
              <a:t> results (leapR_allResults.csv)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4: CAMERA results (camera_allResults.csv)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5: </a:t>
            </a:r>
            <a:r>
              <a:rPr lang="en-US" sz="800" dirty="0" err="1"/>
              <a:t>ActivePathways</a:t>
            </a:r>
            <a:r>
              <a:rPr lang="en-US" sz="800" dirty="0"/>
              <a:t> results (activePathways_allResults.csv)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6: BONITA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5: </a:t>
            </a:r>
            <a:r>
              <a:rPr lang="en-US" sz="800" dirty="0" err="1"/>
              <a:t>paintOMICS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6: </a:t>
            </a:r>
            <a:r>
              <a:rPr lang="en-US" sz="800" dirty="0" err="1"/>
              <a:t>leapR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7: </a:t>
            </a:r>
            <a:r>
              <a:rPr lang="en-US" sz="800" dirty="0" err="1"/>
              <a:t>ActivePathways</a:t>
            </a:r>
            <a:endParaRPr lang="en-US" sz="800" dirty="0"/>
          </a:p>
          <a:p>
            <a:pPr>
              <a:lnSpc>
                <a:spcPct val="100000"/>
              </a:lnSpc>
            </a:pPr>
            <a:r>
              <a:rPr lang="en-US" sz="800" dirty="0"/>
              <a:t>Supplementary Figure 8: CAMERA + Fisher results</a:t>
            </a:r>
          </a:p>
          <a:p>
            <a:endParaRPr lang="en-US" sz="800" dirty="0"/>
          </a:p>
          <a:p>
            <a:pPr>
              <a:lnSpc>
                <a:spcPct val="100000"/>
              </a:lnSpc>
            </a:pP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1973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134C8D-7DDA-FE7C-D85A-12A38AA5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 and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B595B-821C-7C89-855B-3F42AA894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DF8960-B9CB-4AB7-A557-FBC4C8F3062E}"/>
              </a:ext>
            </a:extLst>
          </p:cNvPr>
          <p:cNvSpPr txBox="1"/>
          <p:nvPr/>
        </p:nvSpPr>
        <p:spPr>
          <a:xfrm>
            <a:off x="571500" y="5193871"/>
            <a:ext cx="8000999" cy="156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Figure 1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tkinson Hyperlegible" pitchFamily="50" charset="0"/>
                <a:ea typeface="Times New Roman" panose="02020603050405020304" pitchFamily="18" charset="0"/>
              </a:rPr>
              <a:t>moBONITA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 integrates information from multiple omics datasets </a:t>
            </a:r>
            <a:r>
              <a:rPr lang="en-US" sz="1600" dirty="0">
                <a:latin typeface="Atkinson Hyperlegible" pitchFamily="50" charset="0"/>
                <a:ea typeface="Times New Roman" panose="02020603050405020304" pitchFamily="18" charset="0"/>
              </a:rPr>
              <a:t>to  (A) learn a consensus set of logic rules for a prior knowledge networks (PKNs) (B) 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simulate and perturb PKNs in silico (C ) calculate condition-specific node modulation scores, and </a:t>
            </a:r>
            <a:r>
              <a:rPr lang="en-US" sz="1600" dirty="0">
                <a:latin typeface="Atkinson Hyperlegible" pitchFamily="50" charset="0"/>
                <a:ea typeface="Times New Roman" panose="02020603050405020304" pitchFamily="18" charset="0"/>
              </a:rPr>
              <a:t>(D) perform pathway analysis.</a:t>
            </a:r>
            <a:endParaRPr lang="en-US" sz="1600" dirty="0">
              <a:effectLst/>
              <a:latin typeface="Atkinson Hyperlegible" pitchFamily="50" charset="0"/>
              <a:ea typeface="Times New Roman" panose="02020603050405020304" pitchFamily="18" charset="0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143000" y="534726"/>
            <a:ext cx="6492240" cy="4348466"/>
            <a:chOff x="1944497" y="1210284"/>
            <a:chExt cx="5255006" cy="35197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0D3B34-4885-4F59-9318-F22C63A084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4497" y="1210284"/>
              <a:ext cx="5255006" cy="3257789"/>
              <a:chOff x="3042651" y="2105580"/>
              <a:chExt cx="5478950" cy="33966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ABE881F-A3F1-4A00-B707-9EA7258049CF}"/>
                  </a:ext>
                </a:extLst>
              </p:cNvPr>
              <p:cNvGrpSpPr/>
              <p:nvPr/>
            </p:nvGrpSpPr>
            <p:grpSpPr>
              <a:xfrm>
                <a:off x="4173255" y="2935224"/>
                <a:ext cx="3240533" cy="2340864"/>
                <a:chOff x="3669083" y="1445404"/>
                <a:chExt cx="4860800" cy="398046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178DEC7-72FC-4F32-9440-BD715FE8654E}"/>
                    </a:ext>
                  </a:extLst>
                </p:cNvPr>
                <p:cNvGrpSpPr/>
                <p:nvPr/>
              </p:nvGrpSpPr>
              <p:grpSpPr>
                <a:xfrm>
                  <a:off x="3669083" y="1445404"/>
                  <a:ext cx="491983" cy="3980460"/>
                  <a:chOff x="3669083" y="1445404"/>
                  <a:chExt cx="491983" cy="3980460"/>
                </a:xfrm>
              </p:grpSpPr>
              <p:cxnSp>
                <p:nvCxnSpPr>
                  <p:cNvPr id="29" name="Connector: Elbow 28">
                    <a:extLst>
                      <a:ext uri="{FF2B5EF4-FFF2-40B4-BE49-F238E27FC236}">
                        <a16:creationId xmlns:a16="http://schemas.microsoft.com/office/drawing/2014/main" id="{A9CAB670-6112-4D44-8B66-A16C70B98B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0" name="Connector: Elbow 29">
                    <a:extLst>
                      <a:ext uri="{FF2B5EF4-FFF2-40B4-BE49-F238E27FC236}">
                        <a16:creationId xmlns:a16="http://schemas.microsoft.com/office/drawing/2014/main" id="{FBF24638-3C06-4CFD-9060-82FEBCF94E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004EB579-0862-49C3-839D-97C3E02311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43490438-335A-4696-B74A-48E0F314F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37898" y="1445403"/>
                  <a:ext cx="491983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CE10C739-0277-494F-B5A9-D03477E1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9" y="3435634"/>
                  <a:ext cx="491984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6115C37C-EE2D-4CC7-B3C0-FBB74D33D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8" y="3435634"/>
                  <a:ext cx="491983" cy="0"/>
                </a:xfrm>
                <a:prstGeom prst="straightConnector1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DA0BA71-FC64-4DD6-8DE2-0BD30D1F1C1E}"/>
                    </a:ext>
                  </a:extLst>
                </p:cNvPr>
                <p:cNvGrpSpPr/>
                <p:nvPr/>
              </p:nvGrpSpPr>
              <p:grpSpPr>
                <a:xfrm flipH="1">
                  <a:off x="5850008" y="1445404"/>
                  <a:ext cx="491985" cy="3980458"/>
                  <a:chOff x="3669081" y="1445404"/>
                  <a:chExt cx="491985" cy="3980458"/>
                </a:xfrm>
              </p:grpSpPr>
              <p:cxnSp>
                <p:nvCxnSpPr>
                  <p:cNvPr id="26" name="Connector: Elbow 25">
                    <a:extLst>
                      <a:ext uri="{FF2B5EF4-FFF2-40B4-BE49-F238E27FC236}">
                        <a16:creationId xmlns:a16="http://schemas.microsoft.com/office/drawing/2014/main" id="{7940CB9F-B49A-4B1A-B964-5B93E41B3D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7" name="Connector: Elbow 26">
                    <a:extLst>
                      <a:ext uri="{FF2B5EF4-FFF2-40B4-BE49-F238E27FC236}">
                        <a16:creationId xmlns:a16="http://schemas.microsoft.com/office/drawing/2014/main" id="{6EF5CF2B-DC86-4D1C-9800-75DA4943F50E}"/>
                      </a:ext>
                    </a:extLst>
                  </p:cNvPr>
                  <p:cNvCxnSpPr/>
                  <p:nvPr/>
                </p:nvCxnSpPr>
                <p:spPr>
                  <a:xfrm>
                    <a:off x="3669081" y="3435632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0CD4C2C9-207B-4407-B422-50633932B4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11B73B-2A87-4CBC-86AE-DC5DC5080AB2}"/>
                  </a:ext>
                </a:extLst>
              </p:cNvPr>
              <p:cNvSpPr txBox="1"/>
              <p:nvPr/>
            </p:nvSpPr>
            <p:spPr>
              <a:xfrm>
                <a:off x="3042651" y="3521807"/>
                <a:ext cx="1124712" cy="135064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Combine multi-omics datasets into a single interpretable dynamic model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83BA3C-5865-4287-A416-CCE359643992}"/>
                  </a:ext>
                </a:extLst>
              </p:cNvPr>
              <p:cNvSpPr txBox="1"/>
              <p:nvPr/>
            </p:nvSpPr>
            <p:spPr>
              <a:xfrm>
                <a:off x="4507135" y="2703260"/>
                <a:ext cx="1124712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Gene expression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944C10-2044-4655-9612-422984A7F003}"/>
                  </a:ext>
                </a:extLst>
              </p:cNvPr>
              <p:cNvSpPr txBox="1"/>
              <p:nvPr/>
            </p:nvSpPr>
            <p:spPr>
              <a:xfrm>
                <a:off x="4504272" y="3981687"/>
                <a:ext cx="111704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Protein abundance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03F489-B833-454B-872B-291F610C668D}"/>
                  </a:ext>
                </a:extLst>
              </p:cNvPr>
              <p:cNvSpPr txBox="1"/>
              <p:nvPr/>
            </p:nvSpPr>
            <p:spPr>
              <a:xfrm>
                <a:off x="4496602" y="5060643"/>
                <a:ext cx="112471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Protein modifications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8F0187-AF9F-439E-8777-E6719211246C}"/>
                  </a:ext>
                </a:extLst>
              </p:cNvPr>
              <p:cNvSpPr txBox="1"/>
              <p:nvPr/>
            </p:nvSpPr>
            <p:spPr>
              <a:xfrm>
                <a:off x="5955193" y="3897047"/>
                <a:ext cx="1120070" cy="8051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Combination into single training dataset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16349-B70E-4CE9-A8FA-F24341CF2FE6}"/>
                  </a:ext>
                </a:extLst>
              </p:cNvPr>
              <p:cNvSpPr txBox="1"/>
              <p:nvPr/>
            </p:nvSpPr>
            <p:spPr>
              <a:xfrm>
                <a:off x="7424321" y="2757265"/>
                <a:ext cx="1097280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Learned Boolean Rules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443597-3A20-4EFB-AE98-739157CE4923}"/>
                  </a:ext>
                </a:extLst>
              </p:cNvPr>
              <p:cNvSpPr txBox="1"/>
              <p:nvPr/>
            </p:nvSpPr>
            <p:spPr>
              <a:xfrm>
                <a:off x="7424321" y="3879104"/>
                <a:ext cx="1097280" cy="62337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Node modulation scores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BEE3A-E804-4EE9-A28B-72FD1BE13F20}"/>
                  </a:ext>
                </a:extLst>
              </p:cNvPr>
              <p:cNvSpPr txBox="1"/>
              <p:nvPr/>
            </p:nvSpPr>
            <p:spPr>
              <a:xfrm>
                <a:off x="3057943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GOAL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C40054-A984-4D7C-BE84-1512ACA1CCA0}"/>
                  </a:ext>
                </a:extLst>
              </p:cNvPr>
              <p:cNvSpPr txBox="1"/>
              <p:nvPr/>
            </p:nvSpPr>
            <p:spPr>
              <a:xfrm>
                <a:off x="4476288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INPUT DATA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38881-0F4C-4D4E-8DDA-A238C26F1C49}"/>
                  </a:ext>
                </a:extLst>
              </p:cNvPr>
              <p:cNvSpPr txBox="1"/>
              <p:nvPr/>
            </p:nvSpPr>
            <p:spPr>
              <a:xfrm>
                <a:off x="5894634" y="2105580"/>
                <a:ext cx="1245836" cy="441557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DATA INTEGRATION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B5F970-36B0-4F5B-B783-CDC872667C02}"/>
                  </a:ext>
                </a:extLst>
              </p:cNvPr>
              <p:cNvSpPr txBox="1"/>
              <p:nvPr/>
            </p:nvSpPr>
            <p:spPr>
              <a:xfrm>
                <a:off x="7413787" y="2196489"/>
                <a:ext cx="1107813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OUTPUT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3E4FF21-5E84-4339-8B14-3535669E6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7584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57AD6FC-7E01-4F17-BD6C-5142488F8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312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420F1DB-CA8F-4069-AD38-9F4E35602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00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443597-3A20-4EFB-AE98-739157CE4923}"/>
                </a:ext>
              </a:extLst>
            </p:cNvPr>
            <p:cNvSpPr txBox="1"/>
            <p:nvPr/>
          </p:nvSpPr>
          <p:spPr>
            <a:xfrm>
              <a:off x="6136969" y="4132163"/>
              <a:ext cx="1052430" cy="597896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Atkinson Hyperlegible" pitchFamily="50" charset="0"/>
                  <a:cs typeface="Arial" panose="020B0604020202020204" pitchFamily="34" charset="0"/>
                </a:rPr>
                <a:t>Ranked dysregulated pathways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51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545E9DF-57B6-3432-E200-C21945C1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812" y="-447337"/>
            <a:ext cx="4295930" cy="356616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842C52-E2A5-C422-B440-771525C6CD4F}"/>
              </a:ext>
            </a:extLst>
          </p:cNvPr>
          <p:cNvGrpSpPr>
            <a:grpSpLocks noChangeAspect="1"/>
          </p:cNvGrpSpPr>
          <p:nvPr/>
        </p:nvGrpSpPr>
        <p:grpSpPr>
          <a:xfrm>
            <a:off x="1029013" y="-19503"/>
            <a:ext cx="6695268" cy="5505903"/>
            <a:chOff x="152400" y="417864"/>
            <a:chExt cx="9144000" cy="7519636"/>
          </a:xfrm>
        </p:grpSpPr>
        <p:sp>
          <p:nvSpPr>
            <p:cNvPr id="23" name="TextBox 22"/>
            <p:cNvSpPr txBox="1"/>
            <p:nvPr/>
          </p:nvSpPr>
          <p:spPr>
            <a:xfrm>
              <a:off x="244058" y="4949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45859" y="417864"/>
              <a:ext cx="309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2B0D851C-D28B-0F55-7730-9CD03DDE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4889500"/>
              <a:ext cx="9144000" cy="304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C76E4-8346-834F-4DBC-6C891A3BFE5F}"/>
                </a:ext>
              </a:extLst>
            </p:cNvPr>
            <p:cNvSpPr txBox="1"/>
            <p:nvPr/>
          </p:nvSpPr>
          <p:spPr>
            <a:xfrm>
              <a:off x="187725" y="4812445"/>
              <a:ext cx="447053" cy="504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94FF9-6568-B0BD-E1B7-909D10D47340}"/>
                </a:ext>
              </a:extLst>
            </p:cNvPr>
            <p:cNvSpPr txBox="1"/>
            <p:nvPr/>
          </p:nvSpPr>
          <p:spPr>
            <a:xfrm>
              <a:off x="2467015" y="5679559"/>
              <a:ext cx="1070824" cy="378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Contrasts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768901-BF6D-93DB-2E46-84CFA6F008C9}"/>
              </a:ext>
            </a:extLst>
          </p:cNvPr>
          <p:cNvSpPr txBox="1"/>
          <p:nvPr/>
        </p:nvSpPr>
        <p:spPr>
          <a:xfrm>
            <a:off x="3966535" y="3290500"/>
            <a:ext cx="820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Color key: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71AB-37ED-79C3-EC77-F6D3BF701D0C}"/>
              </a:ext>
            </a:extLst>
          </p:cNvPr>
          <p:cNvSpPr txBox="1"/>
          <p:nvPr/>
        </p:nvSpPr>
        <p:spPr>
          <a:xfrm>
            <a:off x="862459" y="5557052"/>
            <a:ext cx="784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ulti-omics dataset from RAMOS B cells grown under three conditions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r>
              <a:rPr lang="en-US" sz="1200" dirty="0">
                <a:ea typeface="Times New Roman" panose="02020603050405020304" pitchFamily="18" charset="0"/>
              </a:rPr>
              <a:t> (C )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set sizes (ERS) for each omics dataset and for the concatenated dataset.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(D )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KEGG p</a:t>
            </a:r>
            <a:r>
              <a:rPr lang="en-US" sz="1200" dirty="0">
                <a:cs typeface="Arial" panose="020B0604020202020204" pitchFamily="34" charset="0"/>
              </a:rPr>
              <a:t>athways identified by </a:t>
            </a:r>
            <a:r>
              <a:rPr lang="en-US" sz="1200" dirty="0" err="1">
                <a:cs typeface="Arial" panose="020B0604020202020204" pitchFamily="34" charset="0"/>
              </a:rPr>
              <a:t>mBONITA</a:t>
            </a:r>
            <a:r>
              <a:rPr lang="en-US" sz="1200" dirty="0">
                <a:cs typeface="Arial" panose="020B0604020202020204" pitchFamily="34" charset="0"/>
              </a:rPr>
              <a:t> as significantly </a:t>
            </a:r>
            <a:r>
              <a:rPr lang="en-US" sz="1200" dirty="0" err="1">
                <a:cs typeface="Arial" panose="020B0604020202020204" pitchFamily="34" charset="0"/>
              </a:rPr>
              <a:t>dyresgulated</a:t>
            </a:r>
            <a:r>
              <a:rPr lang="en-US" sz="1200" dirty="0">
                <a:cs typeface="Arial" panose="020B0604020202020204" pitchFamily="34" charset="0"/>
              </a:rPr>
              <a:t> in the three contrasts. Pathways are defined as differentially regulated if the </a:t>
            </a:r>
            <a:r>
              <a:rPr lang="en-US" sz="1200" dirty="0" err="1">
                <a:cs typeface="Arial" panose="020B0604020202020204" pitchFamily="34" charset="0"/>
              </a:rPr>
              <a:t>Benjamini</a:t>
            </a:r>
            <a:r>
              <a:rPr lang="en-US" sz="1200" dirty="0">
                <a:cs typeface="Arial" panose="020B0604020202020204" pitchFamily="34" charset="0"/>
              </a:rPr>
              <a:t>-Hochberg corrected p-value &lt; 0.05.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16C6CC-CEB8-0439-63B1-FCAB4AB07EA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17" y="46648"/>
            <a:ext cx="755529" cy="3191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12278-F83C-753D-764A-5017D8529ED0}"/>
              </a:ext>
            </a:extLst>
          </p:cNvPr>
          <p:cNvSpPr txBox="1"/>
          <p:nvPr/>
        </p:nvSpPr>
        <p:spPr>
          <a:xfrm>
            <a:off x="6942744" y="46648"/>
            <a:ext cx="225590" cy="270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ED1734-85ED-AEFB-8B04-2CBDF4C72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91" y="450351"/>
            <a:ext cx="249142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5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0" y="1905506"/>
            <a:ext cx="17219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/>
                <a:ea typeface="Times New Roman" panose="02020603050405020304" pitchFamily="18" charset="0"/>
              </a:rPr>
              <a:t>Figure 3: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</a:t>
            </a:r>
            <a:r>
              <a:rPr lang="en-US" sz="1200" dirty="0"/>
              <a:t>LSP1/HIF1A-centric signaling network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a typeface="Times New Roman" panose="02020603050405020304" pitchFamily="18" charset="0"/>
              </a:rPr>
              <a:t>. (A) Distribution of node modulation scores (Nm) for this network, for the three tested contrasts. (B) Correlation between Nm and its individual components. (C ) Nm for the top 50 most variable genes in the network (in terms of Nm), for the three tested contrasts.</a:t>
            </a:r>
            <a:endParaRPr lang="en-US" sz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F20F23-2376-12E9-F9C4-382066F5FF7B}"/>
              </a:ext>
            </a:extLst>
          </p:cNvPr>
          <p:cNvGrpSpPr/>
          <p:nvPr/>
        </p:nvGrpSpPr>
        <p:grpSpPr>
          <a:xfrm>
            <a:off x="1021270" y="518487"/>
            <a:ext cx="5215342" cy="5821025"/>
            <a:chOff x="38100" y="46375"/>
            <a:chExt cx="5215342" cy="58210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0A1623-F031-FCA3-4EDF-2BDB22F35E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4800" y="381000"/>
              <a:ext cx="4948642" cy="5486400"/>
              <a:chOff x="-4038613" y="-1524000"/>
              <a:chExt cx="9448813" cy="1047559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708CD68-6142-FA9A-D30E-4E8CC42CAD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038613" y="3048000"/>
                <a:ext cx="9445752" cy="5903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06B5B623-8D34-01A1-E8D9-13F8836D5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90613" y="-1524000"/>
                <a:ext cx="6400813" cy="4572009"/>
              </a:xfrm>
              <a:prstGeom prst="rect">
                <a:avLst/>
              </a:prstGeom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8D3F34B-834B-1401-C284-ECAA437909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038613" y="-1524000"/>
                <a:ext cx="3048000" cy="457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8E4D6B-7D76-B266-7BBF-BAA7054E0DF8}"/>
                </a:ext>
              </a:extLst>
            </p:cNvPr>
            <p:cNvSpPr txBox="1"/>
            <p:nvPr/>
          </p:nvSpPr>
          <p:spPr>
            <a:xfrm>
              <a:off x="38100" y="46375"/>
              <a:ext cx="232633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0EED7C-5F01-1C9A-8F1C-FFBD0FCC6A4D}"/>
                </a:ext>
              </a:extLst>
            </p:cNvPr>
            <p:cNvSpPr txBox="1"/>
            <p:nvPr/>
          </p:nvSpPr>
          <p:spPr>
            <a:xfrm>
              <a:off x="2070989" y="46375"/>
              <a:ext cx="226763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903B1A-1813-3D3C-6D61-29B64B3E4DF5}"/>
                </a:ext>
              </a:extLst>
            </p:cNvPr>
            <p:cNvSpPr txBox="1"/>
            <p:nvPr/>
          </p:nvSpPr>
          <p:spPr>
            <a:xfrm>
              <a:off x="45143" y="2903899"/>
              <a:ext cx="225590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15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1836" y="4343400"/>
            <a:ext cx="8607365" cy="1325563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4: Benchmarking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5C8E7E-936D-0FA5-2874-25389A68D285}"/>
              </a:ext>
            </a:extLst>
          </p:cNvPr>
          <p:cNvGrpSpPr/>
          <p:nvPr/>
        </p:nvGrpSpPr>
        <p:grpSpPr>
          <a:xfrm>
            <a:off x="130991" y="457200"/>
            <a:ext cx="8882017" cy="3291840"/>
            <a:chOff x="30480" y="507233"/>
            <a:chExt cx="8882017" cy="3291840"/>
          </a:xfrm>
        </p:grpSpPr>
        <p:grpSp>
          <p:nvGrpSpPr>
            <p:cNvPr id="15" name="Group 14"/>
            <p:cNvGrpSpPr/>
            <p:nvPr/>
          </p:nvGrpSpPr>
          <p:grpSpPr>
            <a:xfrm>
              <a:off x="30480" y="507233"/>
              <a:ext cx="1645918" cy="3291839"/>
              <a:chOff x="-2301708" y="-706846"/>
              <a:chExt cx="3443043" cy="688609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2301708" y="-706844"/>
                <a:ext cx="3443043" cy="6886092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-2301708" y="-706846"/>
                <a:ext cx="421911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894298" y="507234"/>
              <a:ext cx="1645918" cy="3291838"/>
              <a:chOff x="642192" y="-706844"/>
              <a:chExt cx="3443043" cy="688609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2192" y="-706844"/>
                <a:ext cx="3443043" cy="6886092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914440" y="-704173"/>
                <a:ext cx="407485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58116" y="507235"/>
              <a:ext cx="1645918" cy="3291838"/>
              <a:chOff x="3586094" y="-706843"/>
              <a:chExt cx="3443043" cy="6886092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86094" y="-706843"/>
                <a:ext cx="3443043" cy="688609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722218" y="-704172"/>
                <a:ext cx="404278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B37DB9-A3CD-D0A4-1981-43E3392B0F9D}"/>
                </a:ext>
              </a:extLst>
            </p:cNvPr>
            <p:cNvGrpSpPr/>
            <p:nvPr/>
          </p:nvGrpSpPr>
          <p:grpSpPr>
            <a:xfrm>
              <a:off x="5621935" y="508511"/>
              <a:ext cx="3290562" cy="3290562"/>
              <a:chOff x="5483499" y="304800"/>
              <a:chExt cx="4480559" cy="44805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8778B9-D084-B17C-4C84-B6F22482D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83499" y="304800"/>
                <a:ext cx="4480559" cy="448056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483499" y="304800"/>
                <a:ext cx="350130" cy="46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7886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8986</TotalTime>
  <Words>2776</Words>
  <Application>Microsoft Office PowerPoint</Application>
  <PresentationFormat>On-screen Show (4:3)</PresentationFormat>
  <Paragraphs>273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Atkinson Hyperlegible</vt:lpstr>
      <vt:lpstr>Calibri</vt:lpstr>
      <vt:lpstr>Calibri Light</vt:lpstr>
      <vt:lpstr>Office Theme</vt:lpstr>
      <vt:lpstr>Executable network models of integrated multi-omics data</vt:lpstr>
      <vt:lpstr>Outline of manuscript</vt:lpstr>
      <vt:lpstr>Main figures</vt:lpstr>
      <vt:lpstr>Supplementary Materials</vt:lpstr>
      <vt:lpstr>Main figures and tables</vt:lpstr>
      <vt:lpstr>PowerPoint Presentation</vt:lpstr>
      <vt:lpstr>PowerPoint Presentation</vt:lpstr>
      <vt:lpstr>PowerPoint Presentation</vt:lpstr>
      <vt:lpstr>Figure 4: Benchmarking of mBONITA.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Benjamini-Hochberg corrected p-value &lt; 0.05. </vt:lpstr>
      <vt:lpstr>Supplementary figures and tables</vt:lpstr>
      <vt:lpstr>PowerPoint Presentation</vt:lpstr>
      <vt:lpstr>PowerPoint Presentation</vt:lpstr>
      <vt:lpstr>PowerPoint Presentation</vt:lpstr>
      <vt:lpstr>PowerPoint Presentation</vt:lpstr>
      <vt:lpstr>Supplementary Table 3: Spearman correlation between importance scores</vt:lpstr>
      <vt:lpstr>PowerPoint Presentation</vt:lpstr>
      <vt:lpstr>PowerPoint Presentation</vt:lpstr>
      <vt:lpstr>PowerPoint Presentation</vt:lpstr>
      <vt:lpstr>Supplementary Figure 5: paintOMICS results</vt:lpstr>
      <vt:lpstr>Supplementary Figure 6: leapR results</vt:lpstr>
      <vt:lpstr>Supplementary Figure 7: ActivePathways</vt:lpstr>
      <vt:lpstr>Supplementary Figure 8: CAMERA + Fisher results</vt:lpstr>
      <vt:lpstr>Supplementary Figure 9: multiGSEA results</vt:lpstr>
      <vt:lpstr>Drafts of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Mukta Palshikar</dc:creator>
  <cp:lastModifiedBy>Palshikar, Mukta</cp:lastModifiedBy>
  <cp:revision>588</cp:revision>
  <dcterms:created xsi:type="dcterms:W3CDTF">2022-03-16T16:55:36Z</dcterms:created>
  <dcterms:modified xsi:type="dcterms:W3CDTF">2022-10-06T20:54:52Z</dcterms:modified>
</cp:coreProperties>
</file>